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34805499" r:id="rId2"/>
    <p:sldId id="2134805497" r:id="rId3"/>
    <p:sldId id="2134805482" r:id="rId4"/>
    <p:sldId id="2134805495" r:id="rId5"/>
    <p:sldId id="2134805485" r:id="rId6"/>
    <p:sldId id="2134805496" r:id="rId7"/>
    <p:sldId id="2134805491" r:id="rId8"/>
    <p:sldId id="2134805498" r:id="rId9"/>
    <p:sldId id="2134805500" r:id="rId10"/>
    <p:sldId id="21348054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0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325972"/>
            <a:ext cx="9920816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5" y="1845359"/>
            <a:ext cx="9920815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1E6A-6E66-4F4A-9D32-07A740C389CE}" type="datetime1">
              <a:rPr lang="en-GB" smtClean="0"/>
              <a:t>04/03/2026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0A1FED-FC83-49F6-A26A-1686D2FC2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730" y="5810053"/>
            <a:ext cx="2705100" cy="100965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3F575AF-43C7-422D-AB42-61772A9C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5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r>
              <a:rPr lang="en-GB"/>
              <a:t>Road Safety Stratgic Framework </a:t>
            </a:r>
          </a:p>
        </p:txBody>
      </p:sp>
    </p:spTree>
    <p:extLst>
      <p:ext uri="{BB962C8B-B14F-4D97-AF65-F5344CB8AC3E}">
        <p14:creationId xmlns:p14="http://schemas.microsoft.com/office/powerpoint/2010/main" val="376623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A67D-BE75-4AEB-96F6-7AE96935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F3791-E2DC-4FFD-A9A9-C659A370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DBE8-C9EA-4957-8AB2-ED070FB9FE31}" type="datetime1">
              <a:rPr lang="en-GB" smtClean="0"/>
              <a:t>04/03/2026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8250-E1AC-406D-9BC5-B5FA1DC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3" y="7190045"/>
            <a:ext cx="2743200" cy="365125"/>
          </a:xfrm>
        </p:spPr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84AFD1-9DC2-4E9B-9358-4E185F12F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403" y="1846800"/>
            <a:ext cx="5483655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4888925-22DC-41C7-9D24-D2779003AB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866" y="1846800"/>
            <a:ext cx="5483655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5CBD16-9FF8-459C-A409-7182312FD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730" y="5810053"/>
            <a:ext cx="2705100" cy="1009650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FD60E7-0A21-405F-9EE5-D5251FDF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5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r>
              <a:rPr lang="en-GB"/>
              <a:t>Road Safety Stratgic Framework </a:t>
            </a:r>
          </a:p>
        </p:txBody>
      </p:sp>
    </p:spTree>
    <p:extLst>
      <p:ext uri="{BB962C8B-B14F-4D97-AF65-F5344CB8AC3E}">
        <p14:creationId xmlns:p14="http://schemas.microsoft.com/office/powerpoint/2010/main" val="385184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0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33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6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6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2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4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9CDC45-A143-4112-8409-467D41EA9313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04/03/2026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11B634-C89E-44E5-A60F-AB44B8F1E367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uk/government/publications/road-safety-strategy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jpg"/><Relationship Id="rId5" Type="http://schemas.openxmlformats.org/officeDocument/2006/relationships/image" Target="../media/image12.gif"/><Relationship Id="rId10" Type="http://schemas.openxmlformats.org/officeDocument/2006/relationships/image" Target="../media/image4.pn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uk/government/publications/road-safety-strategy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696E6-39ED-B4EC-C6FB-89B2E5211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623FD363-C108-3057-4951-C2C8A9E9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DBFC5536-85C9-8B23-E1C3-2F0B16E68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" y="149148"/>
            <a:ext cx="1109168" cy="1885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401C0-B805-4260-2861-6430731B253F}"/>
              </a:ext>
            </a:extLst>
          </p:cNvPr>
          <p:cNvSpPr txBox="1"/>
          <p:nvPr/>
        </p:nvSpPr>
        <p:spPr>
          <a:xfrm>
            <a:off x="-107522" y="2248535"/>
            <a:ext cx="1333723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</a:t>
            </a:r>
            <a:r>
              <a:rPr kumimoji="0" lang="en-GB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</a:t>
            </a:r>
            <a:r>
              <a:rPr kumimoji="0" lang="en-GB" sz="24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find a copy at either:                                     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https://www.gov.uk/government/publications/road-safety-strategy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latin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				www.grahamfeest.com</a:t>
            </a:r>
          </a:p>
        </p:txBody>
      </p:sp>
    </p:spTree>
    <p:extLst>
      <p:ext uri="{BB962C8B-B14F-4D97-AF65-F5344CB8AC3E}">
        <p14:creationId xmlns:p14="http://schemas.microsoft.com/office/powerpoint/2010/main" val="45985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49BEE-CD86-56C3-8CEF-34418EAB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3959" y="286119"/>
            <a:ext cx="91970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Graham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Feest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 FAIRSO, F Inst IMTD, FARRM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Road Safety Consultant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5 Elgin Road, Worthing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West Sussex BN12 4PJ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07974 814116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graham@grahamfeest.com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rebuchet MS"/>
                <a:ea typeface="+mn-ea"/>
                <a:cs typeface="+mn-cs"/>
              </a:rPr>
              <a:t>www.grahamfeest.com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34" y="5823849"/>
            <a:ext cx="3284730" cy="656946"/>
          </a:xfrm>
          <a:prstGeom prst="rect">
            <a:avLst/>
          </a:prstGeom>
        </p:spPr>
      </p:pic>
      <p:pic>
        <p:nvPicPr>
          <p:cNvPr id="22" name="Picture 2" descr="imtd-shield-logo (5K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93" y="5753683"/>
            <a:ext cx="717545" cy="9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logo-linkedin-colour (22K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751" y="286119"/>
            <a:ext cx="11811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6" y="5753683"/>
            <a:ext cx="1109168" cy="817108"/>
          </a:xfrm>
          <a:prstGeom prst="rect">
            <a:avLst/>
          </a:prstGeom>
        </p:spPr>
      </p:pic>
      <p:pic>
        <p:nvPicPr>
          <p:cNvPr id="17" name="Picture 2" descr="rospa-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65" y="5797609"/>
            <a:ext cx="2339836" cy="65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PACTS 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53" y="5686917"/>
            <a:ext cx="1217609" cy="9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" y="149148"/>
            <a:ext cx="1109168" cy="1885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D8F58-9A31-49DD-BC17-925985A60A01}"/>
              </a:ext>
            </a:extLst>
          </p:cNvPr>
          <p:cNvSpPr txBox="1"/>
          <p:nvPr/>
        </p:nvSpPr>
        <p:spPr>
          <a:xfrm>
            <a:off x="8201467" y="1244004"/>
            <a:ext cx="38985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President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Institute of Master Tutors of Driving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Advisor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Approved Driving Instructors National Joint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Consultant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RichWorks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Ltd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Approved Training Provider for the Chartered Institute of Highways &amp; 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C9654-4068-E043-FBEF-99A2D9CDAA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751" y="793482"/>
            <a:ext cx="1181100" cy="4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E71DD-1443-064E-9822-155968151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8B4EA34A-4E89-FC57-BF48-C30CFE60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E9730-E704-7784-816C-05204E70C8E1}"/>
              </a:ext>
            </a:extLst>
          </p:cNvPr>
          <p:cNvSpPr txBox="1"/>
          <p:nvPr/>
        </p:nvSpPr>
        <p:spPr>
          <a:xfrm>
            <a:off x="3177911" y="554640"/>
            <a:ext cx="7078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Strategy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319CA-B985-56B8-BC55-441B8CBC77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27"/>
          <a:stretch>
            <a:fillRect/>
          </a:stretch>
        </p:blipFill>
        <p:spPr>
          <a:xfrm>
            <a:off x="0" y="1"/>
            <a:ext cx="1219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C8E80-FC22-037D-7884-BDC42F240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54A67C93-029B-0A54-B3F3-2BA7B470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0462F5F7-CEB3-A04E-C466-051FD19AB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" y="149148"/>
            <a:ext cx="1109168" cy="1885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BED74-52DC-7595-25D8-91FDD9E25255}"/>
              </a:ext>
            </a:extLst>
          </p:cNvPr>
          <p:cNvSpPr txBox="1"/>
          <p:nvPr/>
        </p:nvSpPr>
        <p:spPr>
          <a:xfrm>
            <a:off x="1271566" y="554640"/>
            <a:ext cx="133372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</a:t>
            </a: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https://www.gov.uk/government/publications/road-safety-strategy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17B14-6538-302E-67E9-313C9D89848B}"/>
              </a:ext>
            </a:extLst>
          </p:cNvPr>
          <p:cNvSpPr txBox="1"/>
          <p:nvPr/>
        </p:nvSpPr>
        <p:spPr>
          <a:xfrm>
            <a:off x="1023083" y="1963479"/>
            <a:ext cx="102345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Targets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●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65% reduction in the number of people killed or seriously injured on roads in Great Britain by 2035, using a 2022-2024 baseline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●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70% reduction in the number of children (under 16) killed or seriously injured on roads in Great Britain by 2035, using a 2022-2024 baseline</a:t>
            </a:r>
          </a:p>
        </p:txBody>
      </p:sp>
    </p:spTree>
    <p:extLst>
      <p:ext uri="{BB962C8B-B14F-4D97-AF65-F5344CB8AC3E}">
        <p14:creationId xmlns:p14="http://schemas.microsoft.com/office/powerpoint/2010/main" val="42355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B7C4-86BE-8BBD-0C04-A64134455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95DD38C4-D02A-8F89-9D48-77AE084D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3CAEFEE4-FFCA-41EE-7E7D-DDF890A5A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" y="149148"/>
            <a:ext cx="1109168" cy="1885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59EC8-3AA2-CB38-7659-0517571E3CCB}"/>
              </a:ext>
            </a:extLst>
          </p:cNvPr>
          <p:cNvSpPr txBox="1"/>
          <p:nvPr/>
        </p:nvSpPr>
        <p:spPr>
          <a:xfrm>
            <a:off x="1257498" y="554640"/>
            <a:ext cx="133372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</a:t>
            </a: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https://www.gov.uk/government/publications/road-safety-strategy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0874C-092A-F262-8CC2-02DCFE9A7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291" y="1994872"/>
            <a:ext cx="6091311" cy="4925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52CA8-64E3-38AF-31D9-2F0E9073FBE0}"/>
              </a:ext>
            </a:extLst>
          </p:cNvPr>
          <p:cNvSpPr txBox="1"/>
          <p:nvPr/>
        </p:nvSpPr>
        <p:spPr>
          <a:xfrm>
            <a:off x="376075" y="3094892"/>
            <a:ext cx="538320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29,640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Average of baseline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65% reduction would mean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10,374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85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7C3DE-18E9-AEFA-C883-3B617DDD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0FF232C9-C9E1-3423-1610-B6EF4BB6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fe System - PACTS">
            <a:extLst>
              <a:ext uri="{FF2B5EF4-FFF2-40B4-BE49-F238E27FC236}">
                <a16:creationId xmlns:a16="http://schemas.microsoft.com/office/drawing/2014/main" id="{A803B3F7-2BB4-8E21-BA8B-C0779FCD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85" y="-281354"/>
            <a:ext cx="7357152" cy="74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9DE93D-2884-D3B4-39F4-111DE5CD051C}"/>
              </a:ext>
            </a:extLst>
          </p:cNvPr>
          <p:cNvSpPr txBox="1"/>
          <p:nvPr/>
        </p:nvSpPr>
        <p:spPr>
          <a:xfrm>
            <a:off x="230275" y="551547"/>
            <a:ext cx="560121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Strategy is built 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34 Action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Set out in four themes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Underpinned by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safe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supported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case for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vision for the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commitment to deliver</a:t>
            </a:r>
          </a:p>
        </p:txBody>
      </p:sp>
    </p:spTree>
    <p:extLst>
      <p:ext uri="{BB962C8B-B14F-4D97-AF65-F5344CB8AC3E}">
        <p14:creationId xmlns:p14="http://schemas.microsoft.com/office/powerpoint/2010/main" val="360821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C46F-EA33-DB6A-15E0-6EA4B1E53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47A00B4F-64A0-B4BF-78DE-39C06205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3BB94-BACB-D3BE-6A24-C54D2664AB49}"/>
              </a:ext>
            </a:extLst>
          </p:cNvPr>
          <p:cNvSpPr txBox="1"/>
          <p:nvPr/>
        </p:nvSpPr>
        <p:spPr>
          <a:xfrm>
            <a:off x="3177911" y="554640"/>
            <a:ext cx="7078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Strategy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54700-C77A-E585-96E3-9D8FD6E4DC82}"/>
              </a:ext>
            </a:extLst>
          </p:cNvPr>
          <p:cNvSpPr txBox="1"/>
          <p:nvPr/>
        </p:nvSpPr>
        <p:spPr>
          <a:xfrm>
            <a:off x="449710" y="1828801"/>
            <a:ext cx="1137752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Supporting Road Users</a:t>
            </a:r>
          </a:p>
          <a:p>
            <a:pPr marL="342900" indent="-342900">
              <a:buFont typeface="+mj-lt"/>
              <a:buAutoNum type="arabicPeriod"/>
            </a:pPr>
            <a:endParaRPr lang="en-GB" sz="1600" b="1" dirty="0"/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Taking Advantage of Technology, data and innovation for Safer Vehicles and Post Collision Care</a:t>
            </a:r>
          </a:p>
          <a:p>
            <a:pPr marL="342900" indent="-342900">
              <a:buFont typeface="+mj-lt"/>
              <a:buAutoNum type="arabicPeriod"/>
            </a:pPr>
            <a:endParaRPr lang="en-GB" sz="1600" b="1" dirty="0"/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Ensuring Infrastructure is Safe</a:t>
            </a:r>
          </a:p>
          <a:p>
            <a:pPr marL="342900" indent="-342900">
              <a:buFont typeface="+mj-lt"/>
              <a:buAutoNum type="arabicPeriod"/>
            </a:pPr>
            <a:endParaRPr lang="en-GB" sz="1600" b="1" dirty="0"/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Robust Enforcement to protect all Road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55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B8BD5F59-6025-DEC2-B2C1-53BE3017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6D83E0-3BE2-F2E5-E781-4F91E9FD5E21}"/>
              </a:ext>
            </a:extLst>
          </p:cNvPr>
          <p:cNvSpPr txBox="1"/>
          <p:nvPr/>
        </p:nvSpPr>
        <p:spPr>
          <a:xfrm>
            <a:off x="3177911" y="554640"/>
            <a:ext cx="7078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Strategy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895E9-D66D-39F0-91E0-E41435B39BAB}"/>
              </a:ext>
            </a:extLst>
          </p:cNvPr>
          <p:cNvSpPr txBox="1"/>
          <p:nvPr/>
        </p:nvSpPr>
        <p:spPr>
          <a:xfrm>
            <a:off x="0" y="1581503"/>
            <a:ext cx="1176059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 consultations have been launched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Motoring offences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Introducing a minimum learning period for learner drivers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(category B driving licence)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Introducing mandatory eyesight testing for older drivers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Improving moped and motorcycle training, testing and Licensing (categories AM, A1, A2 and A driving licence)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Mandating vehicle safety technologies in GB type approval</a:t>
            </a:r>
          </a:p>
        </p:txBody>
      </p:sp>
    </p:spTree>
    <p:extLst>
      <p:ext uri="{BB962C8B-B14F-4D97-AF65-F5344CB8AC3E}">
        <p14:creationId xmlns:p14="http://schemas.microsoft.com/office/powerpoint/2010/main" val="416163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AF874-A2EF-BF75-4C20-A7CA3143F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01329242-C0B4-B47E-300D-EEBB357D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C824C2-EBF8-49D5-A942-BF70B45A5F38}"/>
              </a:ext>
            </a:extLst>
          </p:cNvPr>
          <p:cNvSpPr txBox="1"/>
          <p:nvPr/>
        </p:nvSpPr>
        <p:spPr>
          <a:xfrm>
            <a:off x="3177911" y="224860"/>
            <a:ext cx="7078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Strategy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61CE4-58E6-0225-4731-F4A0B359B901}"/>
              </a:ext>
            </a:extLst>
          </p:cNvPr>
          <p:cNvSpPr txBox="1"/>
          <p:nvPr/>
        </p:nvSpPr>
        <p:spPr>
          <a:xfrm>
            <a:off x="254830" y="1281703"/>
            <a:ext cx="1176059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Immediate Key Takeaways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Introducing a minimum learning period for learner drivers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Introducing mandatory eyesight testing for older drivers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Improving moped and motorcycle training, testing and Licensing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Investigation Branch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 dirty="0">
              <a:solidFill>
                <a:srgbClr val="212745"/>
              </a:solidFill>
              <a:latin typeface="Trebuchet M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Life Long Learning for Road Users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 dirty="0">
              <a:solidFill>
                <a:srgbClr val="212745"/>
              </a:solidFill>
              <a:latin typeface="Trebuchet M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Motoring Offences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dirty="0">
                <a:solidFill>
                  <a:srgbClr val="212745"/>
                </a:solidFill>
                <a:latin typeface="Trebuchet MS"/>
              </a:rPr>
              <a:t>	</a:t>
            </a:r>
            <a:r>
              <a:rPr lang="en-GB" sz="2800" b="1" dirty="0">
                <a:latin typeface="Trebuchet MS"/>
              </a:rPr>
              <a:t>Lowering the Drink Drive Limit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dirty="0">
                <a:latin typeface="Trebuchet MS"/>
              </a:rPr>
              <a:t>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Penalty points for the Non Wearing of Seat Belts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44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4FD5-F392-CD32-27BE-BEC1A5607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 road safety strategy: the driving rules and measures explained">
            <a:extLst>
              <a:ext uri="{FF2B5EF4-FFF2-40B4-BE49-F238E27FC236}">
                <a16:creationId xmlns:a16="http://schemas.microsoft.com/office/drawing/2014/main" id="{DC364502-2849-BAE9-D631-B294B958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8CF139C5-E134-1341-46E6-F6CA409BA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" y="149148"/>
            <a:ext cx="1109168" cy="1885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B72B3-04BB-4851-E425-F0DA3631DFDD}"/>
              </a:ext>
            </a:extLst>
          </p:cNvPr>
          <p:cNvSpPr txBox="1"/>
          <p:nvPr/>
        </p:nvSpPr>
        <p:spPr>
          <a:xfrm>
            <a:off x="-107522" y="2248535"/>
            <a:ext cx="133372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</a:t>
            </a:r>
            <a:r>
              <a:rPr kumimoji="0" lang="en-GB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Road Safety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 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                           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https://www.gov.uk/government/publications/road-safety-strategy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				www.grahamfeest.com</a:t>
            </a:r>
          </a:p>
        </p:txBody>
      </p:sp>
    </p:spTree>
    <p:extLst>
      <p:ext uri="{BB962C8B-B14F-4D97-AF65-F5344CB8AC3E}">
        <p14:creationId xmlns:p14="http://schemas.microsoft.com/office/powerpoint/2010/main" val="2562744857"/>
      </p:ext>
    </p:extLst>
  </p:cSld>
  <p:clrMapOvr>
    <a:masterClrMapping/>
  </p:clrMapOvr>
</p:sld>
</file>

<file path=ppt/theme/theme1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425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Georgia</vt:lpstr>
      <vt:lpstr>Trebuchet MS</vt:lpstr>
      <vt:lpstr>1_Slipstream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Graham Feest</dc:creator>
  <cp:lastModifiedBy>Graham Feest</cp:lastModifiedBy>
  <cp:revision>9</cp:revision>
  <dcterms:created xsi:type="dcterms:W3CDTF">2026-02-23T17:04:51Z</dcterms:created>
  <dcterms:modified xsi:type="dcterms:W3CDTF">2026-03-04T09:19:54Z</dcterms:modified>
</cp:coreProperties>
</file>